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4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43414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894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0798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472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41170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596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0254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25886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9458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65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4551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94A58C1-0B42-4CB4-AB94-F6A0D093FD39}" type="datetimeFigureOut">
              <a:rPr lang="pl-PL" smtClean="0"/>
              <a:t>23.06.2025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2F8E0DA-DF9A-460A-B8EC-BC1CF084B6DD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550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13ADAA-E1F5-6CA4-6822-107AA22EC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083212"/>
          </a:xfrm>
        </p:spPr>
        <p:txBody>
          <a:bodyPr/>
          <a:lstStyle/>
          <a:p>
            <a:r>
              <a:rPr lang="pl-PL" sz="4800" dirty="0"/>
              <a:t>Projekt:</a:t>
            </a:r>
            <a:br>
              <a:rPr lang="pl-PL" sz="4800" dirty="0"/>
            </a:br>
            <a:endParaRPr lang="pl-PL" sz="4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6257193-2808-C210-ACB4-FF2E8BFE3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523" y="5875287"/>
            <a:ext cx="8045373" cy="742279"/>
          </a:xfrm>
        </p:spPr>
        <p:txBody>
          <a:bodyPr>
            <a:normAutofit/>
          </a:bodyPr>
          <a:lstStyle/>
          <a:p>
            <a:pPr algn="l"/>
            <a:r>
              <a:rPr lang="pl-PL" dirty="0">
                <a:latin typeface="+mj-lt"/>
              </a:rPr>
              <a:t>Koordynatorzy: 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Anna Kubieniec, Iwona Machnik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B2C2DC0-5E41-ECF7-F787-3CADA6831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065" y="3246120"/>
            <a:ext cx="3333333" cy="1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90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D917F2-A047-F122-2A0A-2AF574A33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932" y="848212"/>
            <a:ext cx="9558068" cy="760615"/>
          </a:xfrm>
        </p:spPr>
        <p:txBody>
          <a:bodyPr>
            <a:normAutofit/>
          </a:bodyPr>
          <a:lstStyle/>
          <a:p>
            <a:r>
              <a:rPr lang="pl-PL" sz="4600" b="1" dirty="0"/>
              <a:t>Adresaci: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34FDDD-44FF-8080-A4EA-8C87C78F4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718472"/>
            <a:ext cx="10178322" cy="3753448"/>
          </a:xfrm>
        </p:spPr>
        <p:txBody>
          <a:bodyPr>
            <a:normAutofit lnSpcReduction="10000"/>
          </a:bodyPr>
          <a:lstStyle/>
          <a:p>
            <a:pPr marL="629920" indent="0" algn="just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 roku szkolnym 2024/2025 projekt „Kuźnia Zawodowców” był realizowany  </a:t>
            </a:r>
            <a:br>
              <a:rPr lang="pl-PL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 6 krakowskich szkołach podstawowych (SP nr 24, SP nr 133, SP nr 58, </a:t>
            </a:r>
            <a:r>
              <a:rPr lang="pl-PL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 nr 15, SP nr 158, </a:t>
            </a:r>
            <a:br>
              <a:rPr lang="pl-PL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 nr 132).</a:t>
            </a:r>
          </a:p>
          <a:p>
            <a:pPr marL="629920" indent="0" algn="just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None/>
            </a:pPr>
            <a:endParaRPr lang="pl-PL" sz="1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9920" indent="0" algn="just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Projekt dla uczniów klas 5-6.</a:t>
            </a:r>
          </a:p>
          <a:p>
            <a:pPr marL="629920" indent="0" algn="just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None/>
            </a:pPr>
            <a:endParaRPr lang="pl-PL" sz="1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9920" indent="0" algn="just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Ł</a:t>
            </a: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ącznie wzięło udział 12 klas .</a:t>
            </a:r>
          </a:p>
          <a:p>
            <a:pPr marL="629920" indent="0" algn="just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None/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629920" indent="0" algn="just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None/>
            </a:pPr>
            <a:endParaRPr lang="pl-PL" sz="1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>
                <a:highlight>
                  <a:srgbClr val="FFFFFF"/>
                </a:highlight>
                <a:latin typeface="Roboto" panose="02000000000000000000" pitchFamily="2" charset="0"/>
              </a:rPr>
              <a:t> 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AC19B9D-F428-81B4-4F5C-7F25AAE5C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733" y="161720"/>
            <a:ext cx="3333333" cy="1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48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011D8E-1529-9930-C466-2721ADABB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170470"/>
            <a:ext cx="10178322" cy="1258530"/>
          </a:xfrm>
        </p:spPr>
        <p:txBody>
          <a:bodyPr>
            <a:normAutofit/>
          </a:bodyPr>
          <a:lstStyle/>
          <a:p>
            <a:r>
              <a:rPr lang="pl-PL" sz="4600" b="1" dirty="0"/>
              <a:t>Cele edukacyjne projektu: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9F31D1-B774-660A-6E33-1C2309B68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3264409"/>
            <a:ext cx="10178322" cy="3593591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zapoznanie uczniów z różnymi grupami zawodów oraz zawodami charakterystycznymi dla poszczególnych grup w konkretnych firmach i instytucjach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zapoznanie uczniów ze ścieżkami edukacyjnymi prowadzącymi do uzyskania uprawnień </a:t>
            </a:r>
            <a:b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</a:b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w danym zawodzie 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zapoznanie uczniów z czynnikami wpływającymi na wybór poszczególnych zawodów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zapoznanie uczniów z przyborami i narzędziami stosowanymi na danym stanowisku pracy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3DF141C-42DA-2E77-A962-D41A2DB22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01" y="151888"/>
            <a:ext cx="3333333" cy="1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0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BC979F-A36E-D893-A15D-898666CB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936868"/>
            <a:ext cx="10178322" cy="1492132"/>
          </a:xfrm>
        </p:spPr>
        <p:txBody>
          <a:bodyPr>
            <a:normAutofit/>
          </a:bodyPr>
          <a:lstStyle/>
          <a:p>
            <a:r>
              <a:rPr lang="pl-PL" sz="4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Cele wychowawcze projektu: </a:t>
            </a:r>
            <a:br>
              <a:rPr lang="pl-PL" sz="18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78E0B9-742F-9C63-1706-3B3E23A41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3062749"/>
            <a:ext cx="10178322" cy="3593591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przekonanie uczniów o potrzebie ciągłego zdobywania wiedzy i nabywania coraz to nowych umiejętności na poszczególnych etapach życia zawodowego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rozwijanie u uczniów takich cech jak odpowiedzialność, pracowitość, wytrwałość, systematyczność umiejętność współdziałania w grupie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rozbudzanie wśród uczniów ciekawości poznawczej oraz odkrywanie własnych pasji i zainteresowań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wzmacnianie u uczniów wiary we własne zdolności i umiejętności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kształtowanie umiejętności zadawania pytań na forum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dirty="0">
                <a:effectLst/>
                <a:latin typeface="+mj-lt"/>
                <a:ea typeface="Calibri" panose="020F0502020204030204" pitchFamily="34" charset="0"/>
                <a:cs typeface="Symbol" panose="05050102010706020507" pitchFamily="18" charset="2"/>
              </a:rPr>
              <a:t>kształtowanie umiejętności poszukiwania różnych źródeł informacji i ich selekcji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BB3D914-BE2A-763E-4C4F-A9B93A45E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043" y="0"/>
            <a:ext cx="3333333" cy="1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36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22A697-2F61-B961-13F7-99B42BDF7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503262"/>
            <a:ext cx="10178322" cy="1492132"/>
          </a:xfrm>
        </p:spPr>
        <p:txBody>
          <a:bodyPr>
            <a:normAutofit/>
          </a:bodyPr>
          <a:lstStyle/>
          <a:p>
            <a:r>
              <a:rPr lang="pl-PL" dirty="0"/>
              <a:t>Firmy biorące udział</a:t>
            </a:r>
            <a:br>
              <a:rPr lang="pl-PL" dirty="0"/>
            </a:br>
            <a:r>
              <a:rPr lang="pl-PL" dirty="0"/>
              <a:t> w projekcie: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42B37B-7D50-3997-7DB0-CBD71F388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3072582"/>
            <a:ext cx="10178322" cy="3593591"/>
          </a:xfrm>
        </p:spPr>
        <p:txBody>
          <a:bodyPr>
            <a:normAutofit fontScale="85000" lnSpcReduction="20000"/>
          </a:bodyPr>
          <a:lstStyle/>
          <a:p>
            <a:r>
              <a:rPr lang="pl-PL" dirty="0">
                <a:latin typeface="+mj-lt"/>
              </a:rPr>
              <a:t>1 Klub Żeglarski HORN</a:t>
            </a:r>
          </a:p>
          <a:p>
            <a:r>
              <a:rPr lang="pl-PL" dirty="0">
                <a:latin typeface="+mj-lt"/>
              </a:rPr>
              <a:t>2. Instytut </a:t>
            </a:r>
            <a:r>
              <a:rPr lang="pl-PL" dirty="0" err="1">
                <a:latin typeface="+mj-lt"/>
              </a:rPr>
              <a:t>Technologiczno</a:t>
            </a:r>
            <a:r>
              <a:rPr lang="pl-PL" dirty="0">
                <a:latin typeface="+mj-lt"/>
              </a:rPr>
              <a:t> – Przyrodniczy Państwowy Instytut Badawczy</a:t>
            </a:r>
          </a:p>
          <a:p>
            <a:r>
              <a:rPr lang="pl-PL" dirty="0">
                <a:latin typeface="+mj-lt"/>
              </a:rPr>
              <a:t>3. NAKAJA ART. Centrum Pirotechniki Widowiskowej</a:t>
            </a:r>
          </a:p>
          <a:p>
            <a:r>
              <a:rPr lang="pl-PL" dirty="0">
                <a:latin typeface="+mj-lt"/>
              </a:rPr>
              <a:t>4. G&amp;G SPORT Grzegorz Sudoł</a:t>
            </a:r>
          </a:p>
          <a:p>
            <a:r>
              <a:rPr lang="pl-PL" dirty="0">
                <a:latin typeface="+mj-lt"/>
              </a:rPr>
              <a:t>5. SPORT &amp; TRAVEL</a:t>
            </a:r>
          </a:p>
          <a:p>
            <a:r>
              <a:rPr lang="pl-PL" dirty="0">
                <a:latin typeface="+mj-lt"/>
              </a:rPr>
              <a:t>6. Restauracja POKUSA przy Zespole Szkół Gastronomicznych nr 2</a:t>
            </a:r>
          </a:p>
          <a:p>
            <a:r>
              <a:rPr lang="pl-PL" dirty="0">
                <a:latin typeface="+mj-lt"/>
              </a:rPr>
              <a:t>7.  Zespół Szkół Rolniczego Kształcenia Ustawicznego w Czernichowie</a:t>
            </a:r>
          </a:p>
          <a:p>
            <a:r>
              <a:rPr lang="pl-PL" dirty="0">
                <a:latin typeface="+mj-lt"/>
              </a:rPr>
              <a:t>8. Kancelaria Adwokacka Marta </a:t>
            </a:r>
            <a:r>
              <a:rPr lang="pl-PL" dirty="0" err="1">
                <a:latin typeface="+mj-lt"/>
              </a:rPr>
              <a:t>Styrna</a:t>
            </a:r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9. Muzeum Sukiennice</a:t>
            </a:r>
          </a:p>
          <a:p>
            <a:r>
              <a:rPr lang="pl-PL" dirty="0">
                <a:latin typeface="+mj-lt"/>
              </a:rPr>
              <a:t>10. </a:t>
            </a:r>
            <a:r>
              <a:rPr lang="pl-PL" dirty="0" err="1">
                <a:latin typeface="+mj-lt"/>
              </a:rPr>
              <a:t>MaHery</a:t>
            </a:r>
            <a:r>
              <a:rPr lang="pl-PL" dirty="0">
                <a:latin typeface="+mj-lt"/>
              </a:rPr>
              <a:t> </a:t>
            </a:r>
            <a:r>
              <a:rPr lang="pl-PL" dirty="0" err="1">
                <a:latin typeface="+mj-lt"/>
              </a:rPr>
              <a:t>Prawnia</a:t>
            </a:r>
            <a:r>
              <a:rPr lang="pl-PL" dirty="0">
                <a:latin typeface="+mj-lt"/>
              </a:rPr>
              <a:t> Fryzjerska</a:t>
            </a:r>
          </a:p>
          <a:p>
            <a:r>
              <a:rPr lang="pl-PL" dirty="0">
                <a:latin typeface="+mj-lt"/>
              </a:rPr>
              <a:t>11.  SPPP </a:t>
            </a:r>
            <a:r>
              <a:rPr lang="pl-PL" dirty="0" err="1">
                <a:latin typeface="+mj-lt"/>
              </a:rPr>
              <a:t>pn</a:t>
            </a:r>
            <a:r>
              <a:rPr lang="pl-PL" dirty="0">
                <a:latin typeface="+mj-lt"/>
              </a:rPr>
              <a:t> KOK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926CCDB-D72B-D4AA-7DDC-CB0EE23FD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049" y="0"/>
            <a:ext cx="3333333" cy="1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8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0F142AD8-9AF8-5336-E1D1-D761A2C1D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Klub Żeglarski HORN w Krakowie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560BA4D-BBB5-4DED-3BD6-75FFD784B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pl-PL" dirty="0">
                <a:latin typeface="+mj-lt"/>
              </a:rPr>
              <a:t>Tytuł: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 </a:t>
            </a:r>
            <a:r>
              <a:rPr lang="pl-PL" dirty="0"/>
              <a:t>„</a:t>
            </a:r>
            <a:r>
              <a:rPr lang="pl-PL" dirty="0">
                <a:latin typeface="+mj-lt"/>
              </a:rPr>
              <a:t>Żeglarz, ratownik – zawody na wodzie</a:t>
            </a:r>
            <a:r>
              <a:rPr lang="pl-PL" dirty="0"/>
              <a:t>”</a:t>
            </a:r>
            <a:r>
              <a:rPr lang="pl-PL" dirty="0">
                <a:latin typeface="+mj-lt"/>
              </a:rPr>
              <a:t> </a:t>
            </a:r>
            <a:br>
              <a:rPr lang="pl-PL" dirty="0">
                <a:latin typeface="+mj-lt"/>
              </a:rPr>
            </a:br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Podziękowania: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 Józefa Ogrodnik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 12</a:t>
            </a:r>
          </a:p>
          <a:p>
            <a:r>
              <a:rPr lang="pl-PL" dirty="0">
                <a:latin typeface="+mj-lt"/>
              </a:rPr>
              <a:t>Ilość uczniów: 217</a:t>
            </a:r>
          </a:p>
        </p:txBody>
      </p:sp>
      <p:pic>
        <p:nvPicPr>
          <p:cNvPr id="7" name="Symbol zastępczy obrazu 6">
            <a:extLst>
              <a:ext uri="{FF2B5EF4-FFF2-40B4-BE49-F238E27FC236}">
                <a16:creationId xmlns:a16="http://schemas.microsoft.com/office/drawing/2014/main" id="{49FDABB0-25A4-159C-161A-FB8D89E64E1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0" r="14260"/>
          <a:stretch>
            <a:fillRect/>
          </a:stretch>
        </p:blipFill>
        <p:spPr>
          <a:xfrm>
            <a:off x="295149" y="0"/>
            <a:ext cx="7467092" cy="6857999"/>
          </a:xfrm>
        </p:spPr>
      </p:pic>
    </p:spTree>
    <p:extLst>
      <p:ext uri="{BB962C8B-B14F-4D97-AF65-F5344CB8AC3E}">
        <p14:creationId xmlns:p14="http://schemas.microsoft.com/office/powerpoint/2010/main" val="1368821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C4EEEBFC-1821-6839-C0C0-CFB82AB06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INSTYTUT TECHNOLOGICZNO – PRZYRODNICZY </a:t>
            </a:r>
            <a:r>
              <a:rPr lang="pl-PL" dirty="0" err="1">
                <a:latin typeface="+mj-lt"/>
              </a:rPr>
              <a:t>pib</a:t>
            </a:r>
            <a:endParaRPr lang="pl-PL" dirty="0">
              <a:latin typeface="+mj-lt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22849BC-668B-AC11-65EF-C330C2A14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pl-PL" dirty="0">
                <a:latin typeface="+mj-lt"/>
              </a:rPr>
              <a:t>Tytuł: 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„Czy zawody związane z rolnictwem mogą być dla mieszczuchów?”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Podziękowania:</a:t>
            </a:r>
          </a:p>
          <a:p>
            <a:r>
              <a:rPr lang="pl-PL" dirty="0">
                <a:latin typeface="+mj-lt"/>
              </a:rPr>
              <a:t>Beata Grabowska - Polanowska</a:t>
            </a:r>
          </a:p>
          <a:p>
            <a:r>
              <a:rPr lang="pl-PL" dirty="0">
                <a:latin typeface="+mj-lt"/>
              </a:rPr>
              <a:t>Agnieszka Kowalczyk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 6</a:t>
            </a:r>
          </a:p>
          <a:p>
            <a:r>
              <a:rPr lang="pl-PL" dirty="0">
                <a:latin typeface="+mj-lt"/>
              </a:rPr>
              <a:t>Ilość uczniów: 102</a:t>
            </a:r>
          </a:p>
        </p:txBody>
      </p:sp>
      <p:pic>
        <p:nvPicPr>
          <p:cNvPr id="7" name="Symbol zastępczy obrazu 6">
            <a:extLst>
              <a:ext uri="{FF2B5EF4-FFF2-40B4-BE49-F238E27FC236}">
                <a16:creationId xmlns:a16="http://schemas.microsoft.com/office/drawing/2014/main" id="{557694BB-04DB-B6CD-9C3F-B8F9D3578AF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6" r="14266"/>
          <a:stretch>
            <a:fillRect/>
          </a:stretch>
        </p:blipFill>
        <p:spPr>
          <a:xfrm>
            <a:off x="293296" y="0"/>
            <a:ext cx="7355585" cy="6858000"/>
          </a:xfrm>
        </p:spPr>
      </p:pic>
    </p:spTree>
    <p:extLst>
      <p:ext uri="{BB962C8B-B14F-4D97-AF65-F5344CB8AC3E}">
        <p14:creationId xmlns:p14="http://schemas.microsoft.com/office/powerpoint/2010/main" val="2603987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765A22D-252F-B088-A9AC-186FF9BF5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+mj-lt"/>
              </a:rPr>
              <a:t>NAKAJA ART. – CENTRUM PIROTECHNIKI WIDOWISKOWEJ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63F145C-B1A6-C095-115F-CD9793C27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Tytuł: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„Wystrzałowy zawód – tajemnice pirotechniki”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Podziękowania:</a:t>
            </a:r>
          </a:p>
          <a:p>
            <a:r>
              <a:rPr lang="pl-PL" dirty="0">
                <a:latin typeface="+mj-lt"/>
              </a:rPr>
              <a:t> Aleksander </a:t>
            </a:r>
            <a:r>
              <a:rPr lang="pl-PL" dirty="0" err="1">
                <a:latin typeface="+mj-lt"/>
              </a:rPr>
              <a:t>Wadoń</a:t>
            </a:r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 </a:t>
            </a:r>
          </a:p>
          <a:p>
            <a:r>
              <a:rPr lang="pl-PL" dirty="0">
                <a:latin typeface="+mj-lt"/>
              </a:rPr>
              <a:t>Ilość spotkań:  4</a:t>
            </a:r>
          </a:p>
          <a:p>
            <a:r>
              <a:rPr lang="pl-PL" dirty="0">
                <a:latin typeface="+mj-lt"/>
              </a:rPr>
              <a:t>Ilość uczniów: 163</a:t>
            </a:r>
          </a:p>
          <a:p>
            <a:endParaRPr lang="pl-PL" dirty="0"/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35869FD1-9E5D-D88F-9046-9FEAC7EE78E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6" r="142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5645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1FD1E4-BCD2-DBB9-B524-679453CF9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G&amp;G  SPORT Grzegorz </a:t>
            </a:r>
            <a:r>
              <a:rPr lang="pl-PL" dirty="0" err="1">
                <a:latin typeface="+mj-lt"/>
              </a:rPr>
              <a:t>sudoł</a:t>
            </a:r>
            <a:endParaRPr lang="pl-PL" dirty="0">
              <a:latin typeface="+mj-lt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0627255-FF91-7865-BB9D-C35801BCC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Tytuł: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 „Sport – zawód na całe życie?”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Podziękowania: </a:t>
            </a:r>
          </a:p>
          <a:p>
            <a:r>
              <a:rPr lang="pl-PL" dirty="0">
                <a:latin typeface="+mj-lt"/>
              </a:rPr>
              <a:t>Grzegorz Sudoł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1</a:t>
            </a:r>
          </a:p>
          <a:p>
            <a:r>
              <a:rPr lang="pl-PL" dirty="0">
                <a:latin typeface="+mj-lt"/>
              </a:rPr>
              <a:t>Ilość uczniów: 177</a:t>
            </a:r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C7D4245D-B60F-94E3-C1CB-0702CC23602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r="14274"/>
          <a:stretch>
            <a:fillRect/>
          </a:stretch>
        </p:blipFill>
        <p:spPr>
          <a:xfrm>
            <a:off x="283465" y="0"/>
            <a:ext cx="7336536" cy="6857999"/>
          </a:xfrm>
        </p:spPr>
      </p:pic>
    </p:spTree>
    <p:extLst>
      <p:ext uri="{BB962C8B-B14F-4D97-AF65-F5344CB8AC3E}">
        <p14:creationId xmlns:p14="http://schemas.microsoft.com/office/powerpoint/2010/main" val="2644439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FC4CE5D-99FC-01D4-0F3A-68A1E2814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+mj-lt"/>
              </a:rPr>
              <a:t>Restauracja pokusa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- przy zespole szkół gastronomicznych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E7D4386-7DEA-2F49-3256-8DB53E46D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Tytuł: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 „Kucharz, kelner, cukiernik – zawody gastronomiczne”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Podziękowania:</a:t>
            </a:r>
          </a:p>
          <a:p>
            <a:r>
              <a:rPr lang="pl-PL" dirty="0">
                <a:latin typeface="+mj-lt"/>
              </a:rPr>
              <a:t>Grażyna Kumorek - Mastalerz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 8</a:t>
            </a:r>
          </a:p>
          <a:p>
            <a:r>
              <a:rPr lang="pl-PL" dirty="0">
                <a:latin typeface="+mj-lt"/>
              </a:rPr>
              <a:t>Ilość uczniów: 150</a:t>
            </a:r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C50C68A9-0096-D02C-648C-6D9F6921036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r="142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12191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3746016-9571-19FE-9F15-BB1BDA6B2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+mj-lt"/>
              </a:rPr>
              <a:t>Zespół szkół rolniczych centrum kształcenia ustawicznego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BDA9B22-E0A8-91DF-C921-D0CD29787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Tytuł: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 „</a:t>
            </a:r>
            <a:r>
              <a:rPr lang="pl-PL" dirty="0" err="1">
                <a:latin typeface="+mj-lt"/>
              </a:rPr>
              <a:t>Zwierzogród</a:t>
            </a:r>
            <a:r>
              <a:rPr lang="pl-PL" dirty="0">
                <a:latin typeface="+mj-lt"/>
              </a:rPr>
              <a:t> – zawody związane ze zwierzętami”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Podziękowania: </a:t>
            </a:r>
          </a:p>
          <a:p>
            <a:r>
              <a:rPr lang="pl-PL" dirty="0">
                <a:latin typeface="+mj-lt"/>
              </a:rPr>
              <a:t>Anna Mika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7</a:t>
            </a:r>
          </a:p>
          <a:p>
            <a:r>
              <a:rPr lang="pl-PL" dirty="0">
                <a:latin typeface="+mj-lt"/>
              </a:rPr>
              <a:t>Ilość uczniów: 136</a:t>
            </a:r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B3143F6E-F50F-1C6D-BE94-7EE66409393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8" b="3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8171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9B295CA-0177-418B-45C4-53B894E84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+mj-lt"/>
              </a:rPr>
              <a:t>Sport&amp;travel</a:t>
            </a:r>
            <a:r>
              <a:rPr lang="pl-PL" dirty="0">
                <a:latin typeface="+mj-lt"/>
              </a:rPr>
              <a:t> 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F01F89-1EB8-855C-78F6-82D6CD341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Tytuł: 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„Sport &amp; Travel – bój się i rób”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Podziękowania: </a:t>
            </a:r>
          </a:p>
          <a:p>
            <a:r>
              <a:rPr lang="pl-PL" dirty="0">
                <a:latin typeface="+mj-lt"/>
              </a:rPr>
              <a:t>Arkadiusz Prałat</a:t>
            </a:r>
          </a:p>
          <a:p>
            <a:r>
              <a:rPr lang="pl-PL" dirty="0">
                <a:latin typeface="+mj-lt"/>
              </a:rPr>
              <a:t>Anna </a:t>
            </a:r>
            <a:r>
              <a:rPr lang="pl-PL" dirty="0" err="1">
                <a:latin typeface="+mj-lt"/>
              </a:rPr>
              <a:t>Braciszewicz</a:t>
            </a:r>
            <a:endParaRPr lang="pl-PL" dirty="0">
              <a:latin typeface="+mj-lt"/>
            </a:endParaRP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2</a:t>
            </a:r>
          </a:p>
          <a:p>
            <a:r>
              <a:rPr lang="pl-PL" dirty="0">
                <a:latin typeface="+mj-lt"/>
              </a:rPr>
              <a:t>Ilość uczniów: 173</a:t>
            </a:r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A1B00371-C994-F2A3-64B1-41DCA16F1C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6" r="142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0320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418D1EDD-9C4D-10E3-D348-D9FF82ED5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Kancelaria adwokacka </a:t>
            </a:r>
            <a:r>
              <a:rPr lang="pl-PL" dirty="0" err="1">
                <a:latin typeface="+mj-lt"/>
              </a:rPr>
              <a:t>marta</a:t>
            </a:r>
            <a:r>
              <a:rPr lang="pl-PL" dirty="0">
                <a:latin typeface="+mj-lt"/>
              </a:rPr>
              <a:t> </a:t>
            </a:r>
            <a:r>
              <a:rPr lang="pl-PL" dirty="0" err="1">
                <a:latin typeface="+mj-lt"/>
              </a:rPr>
              <a:t>styrna</a:t>
            </a:r>
            <a:endParaRPr lang="pl-PL" dirty="0">
              <a:latin typeface="+mj-lt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8FCC3B8-EA11-AE25-A2CD-8EA0A7ADC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Tytuł: 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„Adwokat – zawód dla wybranych: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Podziękowania: </a:t>
            </a:r>
          </a:p>
          <a:p>
            <a:r>
              <a:rPr lang="pl-PL" dirty="0">
                <a:latin typeface="+mj-lt"/>
              </a:rPr>
              <a:t>Marta </a:t>
            </a:r>
            <a:r>
              <a:rPr lang="pl-PL" dirty="0" err="1">
                <a:latin typeface="+mj-lt"/>
              </a:rPr>
              <a:t>Styrna</a:t>
            </a:r>
            <a:endParaRPr lang="pl-PL" dirty="0">
              <a:latin typeface="+mj-lt"/>
            </a:endParaRP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2</a:t>
            </a:r>
          </a:p>
          <a:p>
            <a:r>
              <a:rPr lang="pl-PL" dirty="0">
                <a:latin typeface="+mj-lt"/>
              </a:rPr>
              <a:t>Ilość uczniów: 37</a:t>
            </a:r>
          </a:p>
          <a:p>
            <a:endParaRPr lang="pl-PL" dirty="0"/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9876282A-0111-17BD-EEC1-7DD3BECB5B3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r="142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2387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16BD6C66-6773-BFFF-6C0E-45E35F87FC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0" r="14260"/>
          <a:stretch>
            <a:fillRect/>
          </a:stretch>
        </p:blipFill>
        <p:spPr/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C694AC2A-F739-86B2-F4C9-F8B6D3D5D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+mj-lt"/>
              </a:rPr>
              <a:t>Mahery</a:t>
            </a:r>
            <a:r>
              <a:rPr lang="pl-PL" dirty="0">
                <a:latin typeface="+mj-lt"/>
              </a:rPr>
              <a:t> pracownia fryzjerska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1DC743A-1640-DB68-4036-F2630A768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Tytuł: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 „Wyczesany zawód”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 dla: </a:t>
            </a:r>
          </a:p>
          <a:p>
            <a:r>
              <a:rPr lang="pl-PL" dirty="0">
                <a:latin typeface="+mj-lt"/>
              </a:rPr>
              <a:t>Magdalena Gniazdowska </a:t>
            </a:r>
          </a:p>
          <a:p>
            <a:r>
              <a:rPr lang="pl-PL" dirty="0">
                <a:latin typeface="+mj-lt"/>
              </a:rPr>
              <a:t>Dorota </a:t>
            </a:r>
            <a:r>
              <a:rPr lang="pl-PL" dirty="0" err="1">
                <a:latin typeface="+mj-lt"/>
              </a:rPr>
              <a:t>Hernik</a:t>
            </a:r>
            <a:endParaRPr lang="pl-PL" dirty="0">
              <a:latin typeface="+mj-lt"/>
            </a:endParaRP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 3</a:t>
            </a:r>
          </a:p>
          <a:p>
            <a:r>
              <a:rPr lang="pl-PL" dirty="0">
                <a:latin typeface="+mj-lt"/>
              </a:rPr>
              <a:t>Ilość uczniów: 56</a:t>
            </a:r>
          </a:p>
        </p:txBody>
      </p:sp>
    </p:spTree>
    <p:extLst>
      <p:ext uri="{BB962C8B-B14F-4D97-AF65-F5344CB8AC3E}">
        <p14:creationId xmlns:p14="http://schemas.microsoft.com/office/powerpoint/2010/main" val="2010675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3D7C9810-ADF4-188A-6935-70277B501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Muzeum sukiennice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ACDEE96-76FF-437F-1984-3F7A4E5DF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Tytuł: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 „Konserwator obrazów- kto to taki?”</a:t>
            </a:r>
          </a:p>
          <a:p>
            <a:r>
              <a:rPr lang="pl-PL" dirty="0">
                <a:latin typeface="+mj-lt"/>
              </a:rPr>
              <a:t>Podziękowania: </a:t>
            </a:r>
          </a:p>
          <a:p>
            <a:r>
              <a:rPr lang="pl-PL" dirty="0">
                <a:latin typeface="+mj-lt"/>
              </a:rPr>
              <a:t>Dominika </a:t>
            </a:r>
            <a:r>
              <a:rPr lang="pl-PL" dirty="0" err="1">
                <a:latin typeface="+mj-lt"/>
              </a:rPr>
              <a:t>Sarkowicz</a:t>
            </a:r>
            <a:endParaRPr lang="pl-PL" dirty="0">
              <a:latin typeface="+mj-lt"/>
            </a:endParaRP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5</a:t>
            </a:r>
          </a:p>
          <a:p>
            <a:r>
              <a:rPr lang="pl-PL" dirty="0">
                <a:latin typeface="+mj-lt"/>
              </a:rPr>
              <a:t>Ilość uczniów: 73</a:t>
            </a:r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6089E355-C832-4E04-5EF5-6B315C5D9E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r="142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3997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EA9193EC-B666-65A4-70B0-BB7EA6E87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>
                <a:latin typeface="+mj-lt"/>
              </a:rPr>
              <a:t>Psycholog,logopeda</a:t>
            </a:r>
            <a:r>
              <a:rPr lang="pl-PL" dirty="0">
                <a:latin typeface="+mj-lt"/>
              </a:rPr>
              <a:t> pedagog – specjaliści 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w poradni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59B35D3-ADBE-0071-C6A6-5E00888F6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latin typeface="+mj-lt"/>
              </a:rPr>
              <a:t>Tytuł: </a:t>
            </a:r>
            <a:br>
              <a:rPr lang="pl-PL" dirty="0">
                <a:latin typeface="+mj-lt"/>
              </a:rPr>
            </a:br>
            <a:r>
              <a:rPr lang="pl-PL" dirty="0">
                <a:latin typeface="+mj-lt"/>
              </a:rPr>
              <a:t>„Psycholog, logopeda, pedagog – specjaliści w poradni”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Podziękowania dla:</a:t>
            </a:r>
          </a:p>
          <a:p>
            <a:r>
              <a:rPr lang="pl-PL" dirty="0">
                <a:latin typeface="+mj-lt"/>
              </a:rPr>
              <a:t>Agata Godycka</a:t>
            </a:r>
          </a:p>
          <a:p>
            <a:r>
              <a:rPr lang="pl-PL" dirty="0">
                <a:latin typeface="+mj-lt"/>
              </a:rPr>
              <a:t>Iwona Machnik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Ilość spotkań:  5</a:t>
            </a:r>
          </a:p>
          <a:p>
            <a:r>
              <a:rPr lang="pl-PL" dirty="0">
                <a:latin typeface="+mj-lt"/>
              </a:rPr>
              <a:t>Ilość uczniów: 75 </a:t>
            </a:r>
          </a:p>
        </p:txBody>
      </p:sp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334C730C-2DB0-839D-9805-92AA4B09E65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4" b="143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1987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E82CE8-51D6-77E4-A029-375811E4F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529" y="693420"/>
            <a:ext cx="8187071" cy="3157315"/>
          </a:xfrm>
        </p:spPr>
        <p:txBody>
          <a:bodyPr>
            <a:normAutofit fontScale="90000"/>
          </a:bodyPr>
          <a:lstStyle/>
          <a:p>
            <a:br>
              <a:rPr lang="pl-PL" sz="4000" dirty="0"/>
            </a:br>
            <a:br>
              <a:rPr lang="pl-PL" sz="4000" dirty="0"/>
            </a:br>
            <a:r>
              <a:rPr lang="pl-PL" sz="4000" dirty="0">
                <a:ea typeface="Lato" panose="020F0502020204030203" pitchFamily="34" charset="0"/>
                <a:cs typeface="Lato" panose="020F0502020204030203" pitchFamily="34" charset="0"/>
              </a:rPr>
              <a:t>W projekcie</a:t>
            </a:r>
            <a:br>
              <a:rPr lang="pl-PL" sz="4000" dirty="0"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4000" dirty="0">
                <a:ea typeface="Lato" panose="020F0502020204030203" pitchFamily="34" charset="0"/>
                <a:cs typeface="Lato" panose="020F0502020204030203" pitchFamily="34" charset="0"/>
              </a:rPr>
              <a:t>„Kuźnia zawodowców” uczestniczyło łącznie</a:t>
            </a:r>
            <a:br>
              <a:rPr lang="pl-PL" sz="4000" dirty="0"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4000" dirty="0">
                <a:ea typeface="Lato" panose="020F0502020204030203" pitchFamily="34" charset="0"/>
                <a:cs typeface="Lato" panose="020F0502020204030203" pitchFamily="34" charset="0"/>
              </a:rPr>
              <a:t>252 Uczniów w 47 warsztatach.</a:t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F6D7649-6AB9-21A6-A5F0-234D951691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8908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D138B3-C9DA-BAEC-3B09-6025E5EAA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9" y="850033"/>
            <a:ext cx="7150751" cy="785392"/>
          </a:xfrm>
        </p:spPr>
        <p:txBody>
          <a:bodyPr>
            <a:normAutofit/>
          </a:bodyPr>
          <a:lstStyle/>
          <a:p>
            <a:r>
              <a:rPr lang="pl-PL" sz="3600" dirty="0">
                <a:ea typeface="Lato" panose="020F0502020204030203" pitchFamily="34" charset="0"/>
                <a:cs typeface="Lato" panose="020F0502020204030203" pitchFamily="34" charset="0"/>
              </a:rPr>
              <a:t>Korzyści</a:t>
            </a:r>
            <a: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3600" dirty="0">
                <a:ea typeface="Lato" panose="020F0502020204030203" pitchFamily="34" charset="0"/>
                <a:cs typeface="Lato" panose="020F0502020204030203" pitchFamily="34" charset="0"/>
              </a:rPr>
              <a:t>dla ucznia: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00E5F1-E415-54E7-935A-66270F480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9560" y="2129711"/>
            <a:ext cx="7017488" cy="3878256"/>
          </a:xfrm>
        </p:spPr>
        <p:txBody>
          <a:bodyPr>
            <a:normAutofit fontScale="85000" lnSpcReduction="10000"/>
          </a:bodyPr>
          <a:lstStyle/>
          <a:p>
            <a:pPr marL="629920" indent="-62992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</a:pPr>
            <a:endParaRPr lang="pl-PL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0" cap="none" spc="0" dirty="0">
                <a:effectLst/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poszerzenie wiedzy dotyczącej specyfiki pracy w różnych zawodach 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0" cap="none" spc="0" dirty="0">
                <a:effectLst/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zapoznanie się ze strukturą firmy, w której odbywało się spotkanie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0" cap="none" spc="0" dirty="0">
                <a:effectLst/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poznanie zależności pomiędzy poszczególnymi zawodami występującymi w danej firmie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0" cap="none" spc="0" dirty="0">
                <a:effectLst/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poznanie motywacji innych ludzi do podejmowania pracy w danym zawodzie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0" cap="none" spc="0" dirty="0">
                <a:effectLst/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poznanie ścieżek edukacyjnych prowadzących do uzyskania kwalifikacji w danym zawodzie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0" cap="none" spc="0" dirty="0">
                <a:effectLst/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odkrywanie własnych pasji i zainteresowań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0" cap="none" spc="0" dirty="0">
                <a:effectLst/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nabywanie umiejętności opowiadania o swoich planach edukacyjno-zawodowych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800" b="0" cap="none" spc="0" dirty="0">
                <a:effectLst/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zdobycie wiedzy dotyczącej wykorzystania różnych narzędzi pracy w danym zawodzie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9341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C0770C-E15F-6996-7271-98DB78D78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2330612"/>
          </a:xfrm>
        </p:spPr>
        <p:txBody>
          <a:bodyPr/>
          <a:lstStyle/>
          <a:p>
            <a:r>
              <a:rPr lang="pl-PL" sz="2800" dirty="0">
                <a:ea typeface="Lato" panose="020F0502020204030203" pitchFamily="34" charset="0"/>
                <a:cs typeface="Lato" panose="020F0502020204030203" pitchFamily="34" charset="0"/>
              </a:rPr>
              <a:t>Dziękuję za uwagę</a:t>
            </a:r>
            <a:br>
              <a:rPr lang="pl-PL" sz="2800" dirty="0"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800" dirty="0">
                <a:ea typeface="Lato" panose="020F0502020204030203" pitchFamily="34" charset="0"/>
                <a:cs typeface="Lato" panose="020F0502020204030203" pitchFamily="34" charset="0"/>
              </a:rPr>
              <a:t>:)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ECF8CCF-299B-EFC9-F640-78C2DAF0A6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5884" y="3628104"/>
            <a:ext cx="8045373" cy="2021656"/>
          </a:xfrm>
        </p:spPr>
        <p:txBody>
          <a:bodyPr>
            <a:normAutofit/>
          </a:bodyPr>
          <a:lstStyle/>
          <a:p>
            <a:r>
              <a:rPr lang="pl-PL" dirty="0"/>
              <a:t>Do zobaczenie w nowym roku szkolnym!</a:t>
            </a:r>
          </a:p>
          <a:p>
            <a:r>
              <a:rPr lang="pl-PL" dirty="0"/>
              <a:t> szczegóły </a:t>
            </a:r>
            <a:r>
              <a:rPr lang="pl-PL" dirty="0" err="1"/>
              <a:t>ws</a:t>
            </a:r>
            <a:r>
              <a:rPr lang="pl-PL" dirty="0"/>
              <a:t> rekrutacji do projektu dostępne na</a:t>
            </a:r>
            <a:br>
              <a:rPr lang="pl-PL" dirty="0"/>
            </a:br>
            <a:r>
              <a:rPr lang="pl-PL" dirty="0"/>
              <a:t> www.poradniakrakow.com.pl</a:t>
            </a:r>
          </a:p>
        </p:txBody>
      </p:sp>
    </p:spTree>
    <p:extLst>
      <p:ext uri="{BB962C8B-B14F-4D97-AF65-F5344CB8AC3E}">
        <p14:creationId xmlns:p14="http://schemas.microsoft.com/office/powerpoint/2010/main" val="1487021295"/>
      </p:ext>
    </p:extLst>
  </p:cSld>
  <p:clrMapOvr>
    <a:masterClrMapping/>
  </p:clrMapOvr>
</p:sld>
</file>

<file path=ppt/theme/theme1.xml><?xml version="1.0" encoding="utf-8"?>
<a:theme xmlns:a="http://schemas.openxmlformats.org/drawingml/2006/main" name="Znaczek">
  <a:themeElements>
    <a:clrScheme name="Znaczek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Głęboki cień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TM10001106[[fn=Znaczek]]</Template>
  <TotalTime>638</TotalTime>
  <Words>743</Words>
  <Application>Microsoft Office PowerPoint</Application>
  <PresentationFormat>Panoramiczny</PresentationFormat>
  <Paragraphs>138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7" baseType="lpstr">
      <vt:lpstr>Arial</vt:lpstr>
      <vt:lpstr>Calibri</vt:lpstr>
      <vt:lpstr>Cambria</vt:lpstr>
      <vt:lpstr>Gill Sans MT</vt:lpstr>
      <vt:lpstr>Lato</vt:lpstr>
      <vt:lpstr>Roboto</vt:lpstr>
      <vt:lpstr>Symbol</vt:lpstr>
      <vt:lpstr>Znaczek</vt:lpstr>
      <vt:lpstr>Projekt: </vt:lpstr>
      <vt:lpstr>Adresaci:</vt:lpstr>
      <vt:lpstr>Cele edukacyjne projektu:</vt:lpstr>
      <vt:lpstr>Cele wychowawcze projektu:  </vt:lpstr>
      <vt:lpstr>Firmy biorące udział  w projekcie:</vt:lpstr>
      <vt:lpstr>Klub Żeglarski HORN w Krakowie</vt:lpstr>
      <vt:lpstr>INSTYTUT TECHNOLOGICZNO – PRZYRODNICZY pib</vt:lpstr>
      <vt:lpstr>NAKAJA ART. – CENTRUM PIROTECHNIKI WIDOWISKOWEJ</vt:lpstr>
      <vt:lpstr>G&amp;G  SPORT Grzegorz sudoł</vt:lpstr>
      <vt:lpstr>Restauracja pokusa - przy zespole szkół gastronomicznych</vt:lpstr>
      <vt:lpstr>Zespół szkół rolniczych centrum kształcenia ustawicznego</vt:lpstr>
      <vt:lpstr>Sport&amp;travel </vt:lpstr>
      <vt:lpstr>Kancelaria adwokacka marta styrna</vt:lpstr>
      <vt:lpstr>Mahery pracownia fryzjerska</vt:lpstr>
      <vt:lpstr>Muzeum sukiennice</vt:lpstr>
      <vt:lpstr>Psycholog,logopeda pedagog – specjaliści  w poradni</vt:lpstr>
      <vt:lpstr>  W projekcie „Kuźnia zawodowców” uczestniczyło łącznie 252 Uczniów w 47 warsztatach. </vt:lpstr>
      <vt:lpstr>Korzyści dla ucznia:</vt:lpstr>
      <vt:lpstr>Dziękuję za uwagę :)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Kubieniec</dc:creator>
  <cp:lastModifiedBy>Anna Kubieniec</cp:lastModifiedBy>
  <cp:revision>16</cp:revision>
  <dcterms:created xsi:type="dcterms:W3CDTF">2024-06-14T09:58:57Z</dcterms:created>
  <dcterms:modified xsi:type="dcterms:W3CDTF">2025-06-23T20:01:04Z</dcterms:modified>
</cp:coreProperties>
</file>